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4" r:id="rId4"/>
    <p:sldId id="267" r:id="rId5"/>
    <p:sldId id="265" r:id="rId6"/>
    <p:sldId id="262" r:id="rId7"/>
    <p:sldId id="268" r:id="rId8"/>
    <p:sldId id="269" r:id="rId9"/>
    <p:sldId id="270" r:id="rId10"/>
    <p:sldId id="271" r:id="rId11"/>
    <p:sldId id="266" r:id="rId12"/>
    <p:sldId id="274" r:id="rId13"/>
    <p:sldId id="275" r:id="rId14"/>
    <p:sldId id="276" r:id="rId15"/>
    <p:sldId id="277" r:id="rId16"/>
    <p:sldId id="278" r:id="rId17"/>
    <p:sldId id="279" r:id="rId18"/>
    <p:sldId id="273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90" r:id="rId27"/>
    <p:sldId id="288" r:id="rId28"/>
    <p:sldId id="289" r:id="rId29"/>
    <p:sldId id="291" r:id="rId30"/>
    <p:sldId id="295" r:id="rId31"/>
    <p:sldId id="294" r:id="rId32"/>
    <p:sldId id="296" r:id="rId33"/>
    <p:sldId id="29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ED5C0-A5B6-464A-8419-FF1084D55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0EE3C6-2000-4BF3-9558-D39F11FE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1EC08-7838-4EBD-A467-A41105AD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577170-F2C1-4610-B386-499F1AA9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4FF4F-0457-433B-90BC-A0F2733E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34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3FC92-790F-4461-9019-8929FE55E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266C17-0078-4610-8079-988AA7FC3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D3C058-6EED-4CB4-910A-7DA161AE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106E84-1E21-4034-B3EA-D37E49AA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C1E46-F47D-4722-A9EE-28DC891A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38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8E111F-0909-422B-A836-E3010C748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6D291B-94A2-4EDC-B150-BBA53DF13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B5B752-D7EE-4ACD-9A80-5603F9EBC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B1EC65-9B3E-42D3-9CF9-40233207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00F67A-31F7-4FE8-8488-0E57ECB1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158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63700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79C00-8CE5-4E18-A333-B960CE3B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2DD724-E66A-405F-ACCA-C85F99B9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8F4D86-0427-4EF2-AFB0-3A9CE9F8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D4DBB8-65F8-4236-8C41-9D7448E8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5B05C-F07B-40A5-B254-0D8B0FF0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9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77611-9239-4E57-B71E-829BA86E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D28CF2-70D9-4CED-A8C0-D9812EC8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4D184-4FCB-4447-AE9F-F5DC4672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7F601-F6CF-49CD-A335-E1243576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545E4A-5EDF-466D-AE3D-3C08F2F4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3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C0083-E37C-4F8F-B392-1186FE7E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A065F-9FC6-48CE-A391-2D4D787A5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00D64D-EBE8-440B-969E-79CE1BEEE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663FE2-3160-4113-B457-FA7817FF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08779C-96EE-431C-807B-9B594284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4E2314-A761-49DC-8205-9835D705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9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D6109-DC35-4EB2-BC1E-4F5FD89F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71D74-ECAD-4F7C-85A2-C9CEAC000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0824D3-F455-484F-A0FF-C162EB810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58BCB4-FC30-4A50-B787-5C348B2AD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DFD4F7-95CA-4C9D-813B-DCAC2F457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EAE46D-425A-4EFA-973E-DE852AF3D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112DE1-D706-4052-99CF-3ED5A6E9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B74534-ADC1-4D72-B8A4-3B0847ED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8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DCEB9-F528-48BF-84BE-343F77A9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8536D7-79AE-4F4C-969E-D950A59E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76E29D-8B84-4EF5-830E-E7088445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F61888-F957-4316-9715-36AA44BE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88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8B20A9-A635-485F-BCB8-C911B7BAF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D0C0BE-996E-4D75-86FE-2F47F230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942704-8366-43A1-A14A-591F11A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29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B7ECE-6486-48E5-BFEC-0699DCD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BD8EF1-9CFD-40BB-8C94-8DC828AB0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9E15FB-E2C8-4F35-8DD7-CC59BEADD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6259E6-1E68-4822-96F0-1CC77695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BAFBCC-DE3E-4720-8162-BA4862A4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E47113-B333-424F-B8D0-7AD071B9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5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34C8B-66F0-4D07-A318-A592538C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E2F4D5-8C36-4DF0-8657-382B69B32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375C81-2744-48D9-AF85-D65B78CC8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493EA4-19EF-4D2E-835E-E9265705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A5B69D-CC86-451B-A376-349E3C90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451357-DFE8-45D7-9184-61FE910C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59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508BC3-E53A-410F-8EB2-881575DA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1D6EBB-677D-4D9F-89FF-73617A6E0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F14A05-A906-4D5A-834B-57575CB8C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9410B-FF25-42A7-A1BA-7BA5B08EC62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5A3D7-3094-4CC4-8770-58C3081FA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B6F36A-B23B-446F-B5B4-DFC40A4E9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4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Hi, I am Yingtao. 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51005-8086-4C9A-A559-48EF4CAE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813"/>
            <a:ext cx="10515600" cy="394831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in Computer Science at University of Washington (U.S.)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BS in Physics and Computer Science at Huazhong University of Sci and Tech (China)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History: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Research Asia 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ByteDance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Baidu, Bosch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Healthcare (EHR, Risk, …), AI Business (Credit Scoring, Recommender System, …)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Neural ODE/PDE, Causal Representation Learning, Out-Of-Distribution (OOD), …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interested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Highly aligned research directions; research impact and values; no courses, …</a:t>
            </a: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47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55BA7611-0BEE-4E6F-8E4F-92EF87FC8EBB}"/>
              </a:ext>
            </a:extLst>
          </p:cNvPr>
          <p:cNvSpPr/>
          <p:nvPr/>
        </p:nvSpPr>
        <p:spPr>
          <a:xfrm>
            <a:off x="2271817" y="3926731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182BF8E-B353-4B1E-89EF-3FEEFF475917}"/>
              </a:ext>
            </a:extLst>
          </p:cNvPr>
          <p:cNvSpPr/>
          <p:nvPr/>
        </p:nvSpPr>
        <p:spPr>
          <a:xfrm>
            <a:off x="3761252" y="2870937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Insulin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EAB879C-EBF8-49EF-AD8C-84056F59ED8B}"/>
              </a:ext>
            </a:extLst>
          </p:cNvPr>
          <p:cNvSpPr/>
          <p:nvPr/>
        </p:nvSpPr>
        <p:spPr>
          <a:xfrm>
            <a:off x="838200" y="2870936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Puffiness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C1069B-43CD-48DD-9E21-EFD4B1DFC6C9}"/>
              </a:ext>
            </a:extLst>
          </p:cNvPr>
          <p:cNvCxnSpPr>
            <a:stCxn id="22" idx="7"/>
            <a:endCxn id="23" idx="4"/>
          </p:cNvCxnSpPr>
          <p:nvPr/>
        </p:nvCxnSpPr>
        <p:spPr>
          <a:xfrm flipV="1">
            <a:off x="3543129" y="3634508"/>
            <a:ext cx="962841" cy="404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1426C9D-A688-4F38-A79F-19CF45B35D87}"/>
              </a:ext>
            </a:extLst>
          </p:cNvPr>
          <p:cNvCxnSpPr>
            <a:cxnSpLocks/>
            <a:stCxn id="22" idx="1"/>
            <a:endCxn id="24" idx="4"/>
          </p:cNvCxnSpPr>
          <p:nvPr/>
        </p:nvCxnSpPr>
        <p:spPr>
          <a:xfrm flipH="1" flipV="1">
            <a:off x="1582918" y="3634507"/>
            <a:ext cx="907022" cy="404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BAC6B48-9595-410D-BC9D-8F7EA83BC9A4}"/>
              </a:ext>
            </a:extLst>
          </p:cNvPr>
          <p:cNvSpPr txBox="1"/>
          <p:nvPr/>
        </p:nvSpPr>
        <p:spPr>
          <a:xfrm>
            <a:off x="576408" y="5069527"/>
            <a:ext cx="5450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inference requires the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covariance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Treatment and Covariates to be zero. Here, X and Y shouldn’t be correlated to remove spurious relation.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3B4937-9F80-4936-B2EA-39C762D848BE}"/>
              </a:ext>
            </a:extLst>
          </p:cNvPr>
          <p:cNvSpPr txBox="1"/>
          <p:nvPr/>
        </p:nvSpPr>
        <p:spPr>
          <a:xfrm>
            <a:off x="1413884" y="24932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A1F3CB-19F2-4CC7-8B3E-1180BA52AA7E}"/>
              </a:ext>
            </a:extLst>
          </p:cNvPr>
          <p:cNvSpPr txBox="1"/>
          <p:nvPr/>
        </p:nvSpPr>
        <p:spPr>
          <a:xfrm>
            <a:off x="2875410" y="35573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32E620-7E77-43D4-B846-84E6C4FC08AA}"/>
              </a:ext>
            </a:extLst>
          </p:cNvPr>
          <p:cNvSpPr txBox="1"/>
          <p:nvPr/>
        </p:nvSpPr>
        <p:spPr>
          <a:xfrm>
            <a:off x="4341037" y="25155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81DDF-CC48-4CD9-B8F6-B6E6DDDBEB91}"/>
              </a:ext>
            </a:extLst>
          </p:cNvPr>
          <p:cNvSpPr txBox="1"/>
          <p:nvPr/>
        </p:nvSpPr>
        <p:spPr>
          <a:xfrm>
            <a:off x="1242612" y="2122379"/>
            <a:ext cx="3547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Spurious 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Z will be removed.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F1E90C-EE3B-4B4D-AA34-1AEC9D3F0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69" y="2761129"/>
            <a:ext cx="5539548" cy="3094774"/>
          </a:xfrm>
          <a:prstGeom prst="rect">
            <a:avLst/>
          </a:prstGeom>
        </p:spPr>
      </p:pic>
      <p:sp>
        <p:nvSpPr>
          <p:cNvPr id="10" name="乘号 9">
            <a:extLst>
              <a:ext uri="{FF2B5EF4-FFF2-40B4-BE49-F238E27FC236}">
                <a16:creationId xmlns:a16="http://schemas.microsoft.com/office/drawing/2014/main" id="{E9C26C72-8A03-4024-8108-C71BF492B6C5}"/>
              </a:ext>
            </a:extLst>
          </p:cNvPr>
          <p:cNvSpPr/>
          <p:nvPr/>
        </p:nvSpPr>
        <p:spPr>
          <a:xfrm>
            <a:off x="3742927" y="3648421"/>
            <a:ext cx="594588" cy="404045"/>
          </a:xfrm>
          <a:prstGeom prst="mathMultiply">
            <a:avLst>
              <a:gd name="adj1" fmla="val 118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36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51005-8086-4C9A-A559-48EF4CAE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813"/>
            <a:ext cx="10515600" cy="394831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aims at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spurious relations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stable prediction across distributions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How to measure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covariances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diagnoses and procedures? 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Hilbert Schmidt Independence Criterion (HSIC) [1,2]. 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How to minimize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conditional covariances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during/before model training? 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Sample weighting (just like inverse propensity weighting).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Daniel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Greenfeld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Uri Shalit. 2020. Robust learning with the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hilbert-schmidt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independence criterion. In ICML. 3759–3768. </a:t>
            </a:r>
          </a:p>
          <a:p>
            <a:pPr marL="0" indent="0" algn="just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Arthur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Gretton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Kenji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Fukumizu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Hui Teo, Le Song, Bernhard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Schölkopf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Alexander J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Smola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2007. A kernel statistical test of independence.. In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585–592.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14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are familiar with mutual information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)≡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X and Y are independent.</a:t>
                </a:r>
              </a:p>
              <a:p>
                <a:endParaRPr lang="en-US" dirty="0"/>
              </a:p>
              <a:p>
                <a:r>
                  <a:rPr lang="en-US" dirty="0"/>
                  <a:t>HSIC is an independence testing statistics as the Hilbert-Schmidt norm of the cross-covariance operator between the distributions in Reproducing Kernel Hilbert Space (RKHS).</a:t>
                </a:r>
              </a:p>
              <a:p>
                <a:r>
                  <a:rPr lang="en-US" dirty="0"/>
                  <a:t>Covariance: the joint variability of two random variables.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060" t="-4249" r="-56" b="-1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HSIC?</a:t>
            </a:r>
          </a:p>
        </p:txBody>
      </p:sp>
      <p:pic>
        <p:nvPicPr>
          <p:cNvPr id="1026" name="Picture 2" descr="640?wx_fmt=png">
            <a:extLst>
              <a:ext uri="{FF2B5EF4-FFF2-40B4-BE49-F238E27FC236}">
                <a16:creationId xmlns:a16="http://schemas.microsoft.com/office/drawing/2014/main" id="{87494C5E-9849-4707-8A9C-700C7651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14" y="2262698"/>
            <a:ext cx="86106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calculation of cross-covariance matrix.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dirty="0"/>
                  <a:t> make up vector spaces F and G, respectively.</a:t>
                </a:r>
              </a:p>
              <a:p>
                <a:r>
                  <a:rPr lang="en-US" dirty="0"/>
                  <a:t>C, the cross-covariance operator, maps F </a:t>
                </a:r>
                <a:r>
                  <a:rPr lang="en-US" dirty="0">
                    <a:sym typeface="Wingdings" panose="05000000000000000000" pitchFamily="2" charset="2"/>
                  </a:rPr>
                  <a:t> G.</a:t>
                </a:r>
              </a:p>
              <a:p>
                <a:r>
                  <a:rPr lang="en-US" dirty="0"/>
                  <a:t>Hint: whether X can transform to Y via any operators.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060" t="-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2050" name="Picture 2" descr="640?wx_fmt=png">
            <a:extLst>
              <a:ext uri="{FF2B5EF4-FFF2-40B4-BE49-F238E27FC236}">
                <a16:creationId xmlns:a16="http://schemas.microsoft.com/office/drawing/2014/main" id="{0DC52DA9-2C86-4D46-9720-46A2A22C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09" y="2148329"/>
            <a:ext cx="100203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52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Sampling enough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zh-CN" dirty="0"/>
                  <a:t> from F and G to approximate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value of expectation is equal across different samples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060" t="-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3074" name="Picture 2" descr="640?wx_fmt=png">
            <a:extLst>
              <a:ext uri="{FF2B5EF4-FFF2-40B4-BE49-F238E27FC236}">
                <a16:creationId xmlns:a16="http://schemas.microsoft.com/office/drawing/2014/main" id="{99CFCFCC-2FE9-4340-AB01-029489BA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113" y="2273333"/>
            <a:ext cx="74676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640?wx_fmt=png">
            <a:extLst>
              <a:ext uri="{FF2B5EF4-FFF2-40B4-BE49-F238E27FC236}">
                <a16:creationId xmlns:a16="http://schemas.microsoft.com/office/drawing/2014/main" id="{584C9A6B-1D73-4AE8-A3A3-93E616C9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13" y="3276665"/>
            <a:ext cx="10287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640?wx_fmt=png">
            <a:extLst>
              <a:ext uri="{FF2B5EF4-FFF2-40B4-BE49-F238E27FC236}">
                <a16:creationId xmlns:a16="http://schemas.microsoft.com/office/drawing/2014/main" id="{74CB5FD1-6397-4BB6-9C1B-1797E028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709" y="5484106"/>
            <a:ext cx="45529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78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Therefore, we can convert the square into two samples.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we find it is hard to transverse F and G for estimation.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3080" name="Picture 8" descr="640?wx_fmt=png">
            <a:extLst>
              <a:ext uri="{FF2B5EF4-FFF2-40B4-BE49-F238E27FC236}">
                <a16:creationId xmlns:a16="http://schemas.microsoft.com/office/drawing/2014/main" id="{9C54F6A0-D086-487D-A7A0-44C97BC3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27" y="2123889"/>
            <a:ext cx="9525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640?wx_fmt=png">
            <a:extLst>
              <a:ext uri="{FF2B5EF4-FFF2-40B4-BE49-F238E27FC236}">
                <a16:creationId xmlns:a16="http://schemas.microsoft.com/office/drawing/2014/main" id="{3DD2413B-7BB0-4D1C-BB43-EFCC5F1E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27" y="3285939"/>
            <a:ext cx="1028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91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worries! The kernel trick can reduce calculation time!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5126" name="Picture 6" descr="640?wx_fmt=png">
            <a:extLst>
              <a:ext uri="{FF2B5EF4-FFF2-40B4-BE49-F238E27FC236}">
                <a16:creationId xmlns:a16="http://schemas.microsoft.com/office/drawing/2014/main" id="{680EDB12-A053-4191-A935-CF9DE1A25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142285"/>
            <a:ext cx="77914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640?wx_fmt=png">
            <a:extLst>
              <a:ext uri="{FF2B5EF4-FFF2-40B4-BE49-F238E27FC236}">
                <a16:creationId xmlns:a16="http://schemas.microsoft.com/office/drawing/2014/main" id="{27D83166-CAE4-4C84-A990-57FA55E4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73" y="2967561"/>
            <a:ext cx="10287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42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essence, we have the HSIC: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K being any kernel functions, we will have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time complexity is dependent on the size of X and 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6146" name="Picture 2" descr="640?wx_fmt=png">
            <a:extLst>
              <a:ext uri="{FF2B5EF4-FFF2-40B4-BE49-F238E27FC236}">
                <a16:creationId xmlns:a16="http://schemas.microsoft.com/office/drawing/2014/main" id="{9B60574A-37EF-4F5A-96D3-2C1D3041D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73" y="2153799"/>
            <a:ext cx="10287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640?wx_fmt=png">
            <a:extLst>
              <a:ext uri="{FF2B5EF4-FFF2-40B4-BE49-F238E27FC236}">
                <a16:creationId xmlns:a16="http://schemas.microsoft.com/office/drawing/2014/main" id="{63C17306-D888-4981-A379-DE3442F7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73" y="4280204"/>
            <a:ext cx="8458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50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9A799C5-7650-4215-B0F8-AA6F9A5A0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6" y="2167699"/>
            <a:ext cx="10142868" cy="4203504"/>
          </a:xfrm>
        </p:spPr>
      </p:pic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393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53BB7E-27B7-4AD5-B57B-224B939E1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65" y="3413132"/>
            <a:ext cx="4976291" cy="1707028"/>
          </a:xfrm>
          <a:prstGeom prst="rect">
            <a:avLst/>
          </a:prstGeom>
        </p:spPr>
      </p:pic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D15EB8E9-FF60-49D0-8BCC-23D26952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951" y="2216812"/>
            <a:ext cx="5136325" cy="4164242"/>
          </a:xfrm>
        </p:spPr>
        <p:txBody>
          <a:bodyPr>
            <a:norm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First, we map diagnoses and procedures to embedded latent space (for deep learning).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4C3E2A-478A-45E9-896E-9C13899F7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4" y="2167699"/>
            <a:ext cx="5136325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5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for AI Health - Preliminary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071FD1D-7F90-451A-8485-7AFBA0804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733760"/>
              </p:ext>
            </p:extLst>
          </p:nvPr>
        </p:nvGraphicFramePr>
        <p:xfrm>
          <a:off x="1349604" y="3429000"/>
          <a:ext cx="9492792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311">
                  <a:extLst>
                    <a:ext uri="{9D8B030D-6E8A-4147-A177-3AD203B41FA5}">
                      <a16:colId xmlns:a16="http://schemas.microsoft.com/office/drawing/2014/main" val="1531630543"/>
                    </a:ext>
                  </a:extLst>
                </a:gridCol>
                <a:gridCol w="2796095">
                  <a:extLst>
                    <a:ext uri="{9D8B030D-6E8A-4147-A177-3AD203B41FA5}">
                      <a16:colId xmlns:a16="http://schemas.microsoft.com/office/drawing/2014/main" val="4083738069"/>
                    </a:ext>
                  </a:extLst>
                </a:gridCol>
                <a:gridCol w="2224726">
                  <a:extLst>
                    <a:ext uri="{9D8B030D-6E8A-4147-A177-3AD203B41FA5}">
                      <a16:colId xmlns:a16="http://schemas.microsoft.com/office/drawing/2014/main" val="771909071"/>
                    </a:ext>
                  </a:extLst>
                </a:gridCol>
                <a:gridCol w="1560660">
                  <a:extLst>
                    <a:ext uri="{9D8B030D-6E8A-4147-A177-3AD203B41FA5}">
                      <a16:colId xmlns:a16="http://schemas.microsoft.com/office/drawing/2014/main" val="2793297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Funding/Coop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Submission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Liu, Z., 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Luo, Y.,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Zheng, D., Liu, Q., Zhong, R., Chang, D., Kong, D., Chen, Z.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Stable Multi-Interest Learning for Sequential Recommendation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Funded by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KuaiShou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U.S. dollar ~ 80000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22’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99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Luo, Y.,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Liu, Z., Liu, Q.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Stable Representation Learning on Electronic Health Records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Funded by Wenzhou Medical University. U.S. dollar ~ 30000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22’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220730"/>
                  </a:ext>
                </a:extLst>
              </a:tr>
            </a:tbl>
          </a:graphicData>
        </a:graphic>
      </p:graphicFrame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1A3A3A7-AD41-41A3-8EBB-EF681854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3629"/>
            <a:ext cx="10515600" cy="39483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been interested in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representation learning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health and business problems.</a:t>
            </a:r>
          </a:p>
        </p:txBody>
      </p:sp>
    </p:spTree>
    <p:extLst>
      <p:ext uri="{BB962C8B-B14F-4D97-AF65-F5344CB8AC3E}">
        <p14:creationId xmlns:p14="http://schemas.microsoft.com/office/powerpoint/2010/main" val="1156264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D15EB8E9-FF60-49D0-8BCC-23D26952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951" y="2167699"/>
            <a:ext cx="5136325" cy="4213355"/>
          </a:xfrm>
        </p:spPr>
        <p:txBody>
          <a:bodyPr>
            <a:norm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This means, we decorrelate each time’s diagnosis and procedure for each patient.</a:t>
            </a:r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D2059C5-3F50-4D5C-9B5C-C904C79694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17413"/>
          <a:stretch/>
        </p:blipFill>
        <p:spPr>
          <a:xfrm>
            <a:off x="838200" y="2167699"/>
            <a:ext cx="4983912" cy="41019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EAB269-09D5-4BCD-8594-0FFF6135B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37" y="3033564"/>
            <a:ext cx="4976291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3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74FF0A-F7B1-4695-9C51-86C39059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55" y="5436092"/>
            <a:ext cx="5014395" cy="9449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6CC1D8-9029-4B6A-A0B4-93C726DAF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4461"/>
            <a:ext cx="4999153" cy="3505504"/>
          </a:xfrm>
          <a:prstGeom prst="rect">
            <a:avLst/>
          </a:prstGeom>
        </p:spPr>
      </p:pic>
      <p:pic>
        <p:nvPicPr>
          <p:cNvPr id="15" name="内容占位符 7">
            <a:extLst>
              <a:ext uri="{FF2B5EF4-FFF2-40B4-BE49-F238E27FC236}">
                <a16:creationId xmlns:a16="http://schemas.microsoft.com/office/drawing/2014/main" id="{41BCACC1-8089-47E9-8A68-AE8100E8D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50" y="2054461"/>
            <a:ext cx="4357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1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 on Stable Learning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3AB6CB6-95B0-4ABF-AC16-1DBF70DDF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36" y="2092285"/>
            <a:ext cx="7495127" cy="4351338"/>
          </a:xfrm>
        </p:spPr>
      </p:pic>
    </p:spTree>
    <p:extLst>
      <p:ext uri="{BB962C8B-B14F-4D97-AF65-F5344CB8AC3E}">
        <p14:creationId xmlns:p14="http://schemas.microsoft.com/office/powerpoint/2010/main" val="2853817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 on Stable Learning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E99FECC-F2BD-4C10-8749-07DC3B285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55800"/>
            <a:ext cx="8229600" cy="4320540"/>
          </a:xfrm>
        </p:spPr>
      </p:pic>
    </p:spTree>
    <p:extLst>
      <p:ext uri="{BB962C8B-B14F-4D97-AF65-F5344CB8AC3E}">
        <p14:creationId xmlns:p14="http://schemas.microsoft.com/office/powerpoint/2010/main" val="1448493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Datasets &amp; Baselines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11D1696-DCAE-4710-B516-9A0FADC2E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2" y="2026224"/>
            <a:ext cx="4281564" cy="4351338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01E905-7C68-499A-ADC4-BE6EE6675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7"/>
          <a:stretch/>
        </p:blipFill>
        <p:spPr>
          <a:xfrm>
            <a:off x="6470430" y="2026224"/>
            <a:ext cx="3955615" cy="22931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D4C6BA-4F98-4A5B-8F2B-DED483CE9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11" y="4457327"/>
            <a:ext cx="4181858" cy="20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Setting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71FC8A6-2953-45DE-8699-F48936B62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6560"/>
            <a:ext cx="5353558" cy="3145642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42EC5B-D623-4DEB-9AF6-92E8A4260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91" y="2510964"/>
            <a:ext cx="4747671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4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66C39D-C15E-4279-BCE0-381D0E9E4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0" y="1933252"/>
            <a:ext cx="7603400" cy="47999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B9ABED-D0AE-40C6-81E3-C5879A935E43}"/>
              </a:ext>
            </a:extLst>
          </p:cNvPr>
          <p:cNvSpPr txBox="1"/>
          <p:nvPr/>
        </p:nvSpPr>
        <p:spPr>
          <a:xfrm>
            <a:off x="9704896" y="3759478"/>
            <a:ext cx="24871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NDCG@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𝑘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4.15%,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ACC@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𝑘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3.70%.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5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830D43-DCEF-411A-A353-53B0FB93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99" y="1933252"/>
            <a:ext cx="7634402" cy="48527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C83615C-97FF-4441-BA39-AD67CF3E0B50}"/>
              </a:ext>
            </a:extLst>
          </p:cNvPr>
          <p:cNvSpPr txBox="1"/>
          <p:nvPr/>
        </p:nvSpPr>
        <p:spPr>
          <a:xfrm>
            <a:off x="9704896" y="3759478"/>
            <a:ext cx="24871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NDCG@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𝑘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8.20%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ACC@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𝑘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9.20%.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16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5B0154B-7386-4B52-9533-5A32F51E1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33"/>
          <a:stretch/>
        </p:blipFill>
        <p:spPr>
          <a:xfrm>
            <a:off x="719319" y="2655184"/>
            <a:ext cx="5457698" cy="3623067"/>
          </a:xfrm>
        </p:spPr>
      </p:pic>
      <p:pic>
        <p:nvPicPr>
          <p:cNvPr id="12" name="内容占位符 7">
            <a:extLst>
              <a:ext uri="{FF2B5EF4-FFF2-40B4-BE49-F238E27FC236}">
                <a16:creationId xmlns:a16="http://schemas.microsoft.com/office/drawing/2014/main" id="{0218E4D9-C694-481C-904C-4E7C46DB5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1"/>
          <a:stretch/>
        </p:blipFill>
        <p:spPr>
          <a:xfrm>
            <a:off x="6419128" y="2415864"/>
            <a:ext cx="516541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4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0320BAE-2DC0-4902-B1C9-D4A0E733A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9"/>
          <a:stretch/>
        </p:blipFill>
        <p:spPr>
          <a:xfrm>
            <a:off x="6504005" y="2774322"/>
            <a:ext cx="4501630" cy="2796673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489225-6B19-4133-BC64-9FCA188A8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28" y="2287891"/>
            <a:ext cx="4793395" cy="1737511"/>
          </a:xfrm>
          <a:prstGeom prst="rect">
            <a:avLst/>
          </a:prstGeom>
        </p:spPr>
      </p:pic>
      <p:pic>
        <p:nvPicPr>
          <p:cNvPr id="13" name="内容占位符 6">
            <a:extLst>
              <a:ext uri="{FF2B5EF4-FFF2-40B4-BE49-F238E27FC236}">
                <a16:creationId xmlns:a16="http://schemas.microsoft.com/office/drawing/2014/main" id="{465719E8-B233-4E22-AB95-ABCC3223CC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95"/>
          <a:stretch/>
        </p:blipFill>
        <p:spPr>
          <a:xfrm>
            <a:off x="1145628" y="4172659"/>
            <a:ext cx="4793395" cy="17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0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Backgrounds on Causal Inference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04B4F3-3A57-4A07-8505-6C18E98DE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71" y="2018805"/>
            <a:ext cx="8074058" cy="45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00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DESMIL - Stable Learning for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RecSys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DB860A8-F0A3-4B4A-8482-B3166422F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42" y="1933252"/>
            <a:ext cx="7731516" cy="4603455"/>
          </a:xfrm>
        </p:spPr>
      </p:pic>
    </p:spTree>
    <p:extLst>
      <p:ext uri="{BB962C8B-B14F-4D97-AF65-F5344CB8AC3E}">
        <p14:creationId xmlns:p14="http://schemas.microsoft.com/office/powerpoint/2010/main" val="3955653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DESMIL - Stable Learning for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RecSys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69081934-562F-49E8-9B6A-7D1A04BD2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03" y="2079675"/>
            <a:ext cx="5185793" cy="4461981"/>
          </a:xfrm>
        </p:spPr>
      </p:pic>
    </p:spTree>
    <p:extLst>
      <p:ext uri="{BB962C8B-B14F-4D97-AF65-F5344CB8AC3E}">
        <p14:creationId xmlns:p14="http://schemas.microsoft.com/office/powerpoint/2010/main" val="1742059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Addendum - Stable Learning for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RecSys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A5B72C88-C714-48DF-8807-5F29EE298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42" y="1933252"/>
            <a:ext cx="7119715" cy="4867406"/>
          </a:xfrm>
        </p:spPr>
      </p:pic>
    </p:spTree>
    <p:extLst>
      <p:ext uri="{BB962C8B-B14F-4D97-AF65-F5344CB8AC3E}">
        <p14:creationId xmlns:p14="http://schemas.microsoft.com/office/powerpoint/2010/main" val="659981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Addendum - Stable Learning for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RecSys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4A41B11-19B5-426F-9152-295A7FC17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46" y="1816197"/>
            <a:ext cx="4618907" cy="4831459"/>
          </a:xfrm>
        </p:spPr>
      </p:pic>
    </p:spTree>
    <p:extLst>
      <p:ext uri="{BB962C8B-B14F-4D97-AF65-F5344CB8AC3E}">
        <p14:creationId xmlns:p14="http://schemas.microsoft.com/office/powerpoint/2010/main" val="395988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Backgrounds on Causal Inference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51005-8086-4C9A-A559-48EF4CAE7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6813"/>
                <a:ext cx="10515600" cy="394831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challenges make causal inference hard to adapt to real-world applications.</a:t>
                </a:r>
              </a:p>
              <a:p>
                <a:pPr marL="0" indent="0" algn="just"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 Conditional Independence Assumption (CIA) and Ignorability</a:t>
                </a:r>
              </a:p>
              <a:p>
                <a:pPr marL="0" indent="0" algn="just">
                  <a:buNone/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both observed and unobserved covariates,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</a:t>
                </a:r>
              </a:p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 Estimation of Propensity Score for Sample Weighting (to mimic RTC)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51005-8086-4C9A-A559-48EF4CAE7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6813"/>
                <a:ext cx="10515600" cy="3948318"/>
              </a:xfrm>
              <a:blipFill>
                <a:blip r:embed="rId2"/>
                <a:stretch>
                  <a:fillRect l="-638" t="-1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7B11FC-EC68-4D0B-BB54-8F59FBED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4576478"/>
            <a:ext cx="83343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FAA5AA-BFB2-4FD5-BB47-E7BE49963472}"/>
              </a:ext>
            </a:extLst>
          </p:cNvPr>
          <p:cNvSpPr txBox="1"/>
          <p:nvPr/>
        </p:nvSpPr>
        <p:spPr>
          <a:xfrm>
            <a:off x="838200" y="5662388"/>
            <a:ext cx="1012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Propensity estimation accuracy: What if there are numerous Ts with limited data?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B14CBC-CD26-4A24-8DE0-FA285A8D75FF}"/>
              </a:ext>
            </a:extLst>
          </p:cNvPr>
          <p:cNvSpPr/>
          <p:nvPr/>
        </p:nvSpPr>
        <p:spPr>
          <a:xfrm>
            <a:off x="838200" y="4190972"/>
            <a:ext cx="9587845" cy="13380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0639CD-D7DA-4AA1-991E-30AC85C6989C}"/>
              </a:ext>
            </a:extLst>
          </p:cNvPr>
          <p:cNvSpPr/>
          <p:nvPr/>
        </p:nvSpPr>
        <p:spPr>
          <a:xfrm>
            <a:off x="3864990" y="5625226"/>
            <a:ext cx="4572000" cy="497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4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Backgrounds on OOD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51005-8086-4C9A-A559-48EF4CAE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813"/>
            <a:ext cx="10515600" cy="39483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 distributions are not I.I.D.(independent and identically distributed) 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OOD methods (domain adaption, causal transfer learning, etc.) need test distribution.</a:t>
            </a: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8F7FA3-13E9-45D1-857A-46B2EA965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8" y="3068454"/>
            <a:ext cx="5472645" cy="29474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DE00E9-69AF-4ECB-9FAC-470409ECD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73" y="3059304"/>
            <a:ext cx="5455920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3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as Causation + OOD 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51005-8086-4C9A-A559-48EF4CAE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811"/>
            <a:ext cx="10515600" cy="43881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aims at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spurious relations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stable prediction across distributions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adapt this technique (previously on linear models) to deep learning scheme for applications.</a:t>
            </a: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BAB8DEF-614D-47B3-A1F1-1D306FF50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185408"/>
              </p:ext>
            </p:extLst>
          </p:nvPr>
        </p:nvGraphicFramePr>
        <p:xfrm>
          <a:off x="2032000" y="2884602"/>
          <a:ext cx="812799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13138757"/>
                    </a:ext>
                  </a:extLst>
                </a:gridCol>
                <a:gridCol w="3525974">
                  <a:extLst>
                    <a:ext uri="{9D8B030D-6E8A-4147-A177-3AD203B41FA5}">
                      <a16:colId xmlns:a16="http://schemas.microsoft.com/office/drawing/2014/main" val="2992903781"/>
                    </a:ext>
                  </a:extLst>
                </a:gridCol>
                <a:gridCol w="1892692">
                  <a:extLst>
                    <a:ext uri="{9D8B030D-6E8A-4147-A177-3AD203B41FA5}">
                      <a16:colId xmlns:a16="http://schemas.microsoft.com/office/drawing/2014/main" val="244100359"/>
                    </a:ext>
                  </a:extLst>
                </a:gridCol>
              </a:tblGrid>
              <a:tr h="265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Conference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7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i-FI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Kun Kuang,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 Prediction across Unknown Environments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18’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09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err="1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Zheyan</a:t>
                      </a:r>
                      <a:r>
                        <a:rPr lang="en-US" altLang="zh-CN" sz="1800" b="0" i="0" dirty="0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 Shen, Peng Cui, Tong Zhang, Kun </a:t>
                      </a:r>
                      <a:r>
                        <a:rPr lang="en-US" altLang="zh-CN" sz="1800" b="0" i="0" dirty="0" err="1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Kuang</a:t>
                      </a:r>
                      <a:r>
                        <a:rPr lang="en-US" altLang="zh-CN" sz="1800" b="0" i="0" dirty="0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Stable Learning via Sample Reweighting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AAAI 20’</a:t>
                      </a:r>
                      <a:endParaRPr lang="zh-CN" altLang="en-US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5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Zheyean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Shen, et al.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Stable Learning via Differentiated Variable Decorrelation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20’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35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Xingxuan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Zhang, et al.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Stable Learning for Out-Of-Distribution Generalization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CVPR 21’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8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00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Diagnoses Prediction based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CD5D759-1993-42D2-ACAC-43A1E479EA02}"/>
              </a:ext>
            </a:extLst>
          </p:cNvPr>
          <p:cNvCxnSpPr>
            <a:cxnSpLocks/>
          </p:cNvCxnSpPr>
          <p:nvPr/>
        </p:nvCxnSpPr>
        <p:spPr>
          <a:xfrm>
            <a:off x="3250206" y="4677443"/>
            <a:ext cx="7625035" cy="453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47B8DC1-AAD8-4361-A134-CCCDA258734E}"/>
              </a:ext>
            </a:extLst>
          </p:cNvPr>
          <p:cNvSpPr txBox="1"/>
          <p:nvPr/>
        </p:nvSpPr>
        <p:spPr>
          <a:xfrm>
            <a:off x="3684654" y="3275111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Diagnosis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3DCAD8C-3E94-4BDD-9A7D-213A89BDA714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4337237" y="3582888"/>
            <a:ext cx="1" cy="62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416D601-D2D3-498C-B582-E870F2733EB2}"/>
              </a:ext>
            </a:extLst>
          </p:cNvPr>
          <p:cNvSpPr txBox="1"/>
          <p:nvPr/>
        </p:nvSpPr>
        <p:spPr>
          <a:xfrm>
            <a:off x="3456631" y="5764405"/>
            <a:ext cx="1360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Procedure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8A75922-DE1B-41C8-9FF0-5F2AA2D29C10}"/>
              </a:ext>
            </a:extLst>
          </p:cNvPr>
          <p:cNvCxnSpPr>
            <a:cxnSpLocks/>
            <a:stCxn id="10" idx="0"/>
            <a:endCxn id="25" idx="2"/>
          </p:cNvCxnSpPr>
          <p:nvPr/>
        </p:nvCxnSpPr>
        <p:spPr>
          <a:xfrm flipV="1">
            <a:off x="4136882" y="5407973"/>
            <a:ext cx="228768" cy="35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01C39B5-D603-40FD-8BAF-60538A49835D}"/>
              </a:ext>
            </a:extLst>
          </p:cNvPr>
          <p:cNvSpPr txBox="1"/>
          <p:nvPr/>
        </p:nvSpPr>
        <p:spPr>
          <a:xfrm>
            <a:off x="4903492" y="4783926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588FD3B-86D0-4F4B-B001-1C05E677396D}"/>
              </a:ext>
            </a:extLst>
          </p:cNvPr>
          <p:cNvSpPr/>
          <p:nvPr/>
        </p:nvSpPr>
        <p:spPr>
          <a:xfrm>
            <a:off x="5218905" y="4722805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ED7EBA-AF94-4423-B6BE-8E5E551AF211}"/>
              </a:ext>
            </a:extLst>
          </p:cNvPr>
          <p:cNvSpPr txBox="1"/>
          <p:nvPr/>
        </p:nvSpPr>
        <p:spPr>
          <a:xfrm>
            <a:off x="3374641" y="4787982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0221E562-EDAC-4685-AD08-93AA54C95C2D}"/>
              </a:ext>
            </a:extLst>
          </p:cNvPr>
          <p:cNvSpPr/>
          <p:nvPr/>
        </p:nvSpPr>
        <p:spPr>
          <a:xfrm>
            <a:off x="3690054" y="4726861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12F756-CDA3-4608-B7D1-3E32135658B2}"/>
              </a:ext>
            </a:extLst>
          </p:cNvPr>
          <p:cNvSpPr txBox="1"/>
          <p:nvPr/>
        </p:nvSpPr>
        <p:spPr>
          <a:xfrm>
            <a:off x="8020793" y="4787982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BFC7D95-5572-4BDC-9FE6-3057C6D9481F}"/>
              </a:ext>
            </a:extLst>
          </p:cNvPr>
          <p:cNvSpPr/>
          <p:nvPr/>
        </p:nvSpPr>
        <p:spPr>
          <a:xfrm>
            <a:off x="8336206" y="4726861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88E566-9D4E-4563-A532-30FEAEC0481B}"/>
              </a:ext>
            </a:extLst>
          </p:cNvPr>
          <p:cNvSpPr txBox="1"/>
          <p:nvPr/>
        </p:nvSpPr>
        <p:spPr>
          <a:xfrm>
            <a:off x="6491942" y="4792038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04DEB896-6549-413F-80E6-E685342EAB78}"/>
              </a:ext>
            </a:extLst>
          </p:cNvPr>
          <p:cNvSpPr/>
          <p:nvPr/>
        </p:nvSpPr>
        <p:spPr>
          <a:xfrm>
            <a:off x="6807355" y="4730917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B89A46-25B0-4B9C-A575-297598CF6AB1}"/>
              </a:ext>
            </a:extLst>
          </p:cNvPr>
          <p:cNvSpPr txBox="1"/>
          <p:nvPr/>
        </p:nvSpPr>
        <p:spPr>
          <a:xfrm>
            <a:off x="9543535" y="4795505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2021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526DEF23-6E0D-4908-A6BC-96640E089BEB}"/>
              </a:ext>
            </a:extLst>
          </p:cNvPr>
          <p:cNvSpPr/>
          <p:nvPr/>
        </p:nvSpPr>
        <p:spPr>
          <a:xfrm>
            <a:off x="9858948" y="4734384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54E940E-2485-44B1-ACD3-F62653A723F3}"/>
              </a:ext>
            </a:extLst>
          </p:cNvPr>
          <p:cNvSpPr/>
          <p:nvPr/>
        </p:nvSpPr>
        <p:spPr>
          <a:xfrm rot="10800000">
            <a:off x="4271531" y="4546311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95EFD7-904A-4B30-8861-51DD18392E61}"/>
              </a:ext>
            </a:extLst>
          </p:cNvPr>
          <p:cNvSpPr txBox="1"/>
          <p:nvPr/>
        </p:nvSpPr>
        <p:spPr>
          <a:xfrm>
            <a:off x="4092643" y="4211519"/>
            <a:ext cx="48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9971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4400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88A17B48-B342-4085-8772-964D8AB878E6}"/>
              </a:ext>
            </a:extLst>
          </p:cNvPr>
          <p:cNvSpPr/>
          <p:nvPr/>
        </p:nvSpPr>
        <p:spPr>
          <a:xfrm>
            <a:off x="4303792" y="4730328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92E0A3-27C9-448C-8E14-4C5983A4017D}"/>
              </a:ext>
            </a:extLst>
          </p:cNvPr>
          <p:cNvSpPr txBox="1"/>
          <p:nvPr/>
        </p:nvSpPr>
        <p:spPr>
          <a:xfrm>
            <a:off x="4121055" y="4823198"/>
            <a:ext cx="489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3950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3818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9904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0044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0B902FB-8C73-4BD9-9DDA-F1A66EBD071C}"/>
              </a:ext>
            </a:extLst>
          </p:cNvPr>
          <p:cNvSpPr txBox="1"/>
          <p:nvPr/>
        </p:nvSpPr>
        <p:spPr>
          <a:xfrm>
            <a:off x="10329601" y="4816212"/>
            <a:ext cx="121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Timeline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353D95F-5E0C-4486-86F1-C2F34E171BA8}"/>
              </a:ext>
            </a:extLst>
          </p:cNvPr>
          <p:cNvSpPr txBox="1"/>
          <p:nvPr/>
        </p:nvSpPr>
        <p:spPr>
          <a:xfrm>
            <a:off x="5176437" y="326854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Diagnosis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310C2C-F124-4101-A7AA-F26C431818AB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606067" y="3576317"/>
            <a:ext cx="244593" cy="5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C436EF0-C896-4A50-BAAC-A7F388CA992F}"/>
              </a:ext>
            </a:extLst>
          </p:cNvPr>
          <p:cNvSpPr txBox="1"/>
          <p:nvPr/>
        </p:nvSpPr>
        <p:spPr>
          <a:xfrm>
            <a:off x="5165934" y="5781708"/>
            <a:ext cx="1450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Procedure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FC47775-18D7-4510-8110-9DF5B207BA95}"/>
              </a:ext>
            </a:extLst>
          </p:cNvPr>
          <p:cNvCxnSpPr>
            <a:cxnSpLocks/>
            <a:stCxn id="29" idx="0"/>
            <a:endCxn id="34" idx="2"/>
          </p:cNvCxnSpPr>
          <p:nvPr/>
        </p:nvCxnSpPr>
        <p:spPr>
          <a:xfrm flipH="1" flipV="1">
            <a:off x="5634295" y="5531084"/>
            <a:ext cx="256774" cy="25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E1A48B39-D480-41E9-97E5-19DC20E6A9C3}"/>
              </a:ext>
            </a:extLst>
          </p:cNvPr>
          <p:cNvSpPr/>
          <p:nvPr/>
        </p:nvSpPr>
        <p:spPr>
          <a:xfrm rot="10800000">
            <a:off x="5540360" y="4546311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1490E1-AC4F-4462-9F29-89543FB3D90E}"/>
              </a:ext>
            </a:extLst>
          </p:cNvPr>
          <p:cNvSpPr txBox="1"/>
          <p:nvPr/>
        </p:nvSpPr>
        <p:spPr>
          <a:xfrm>
            <a:off x="5361472" y="4084148"/>
            <a:ext cx="48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56983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56089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49121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7DA1508D-7461-4F50-844F-33CC25EEFFFE}"/>
              </a:ext>
            </a:extLst>
          </p:cNvPr>
          <p:cNvSpPr/>
          <p:nvPr/>
        </p:nvSpPr>
        <p:spPr>
          <a:xfrm>
            <a:off x="5572621" y="4730328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42B1A90-E648-4B09-ABEA-8B7AD6F6082A}"/>
              </a:ext>
            </a:extLst>
          </p:cNvPr>
          <p:cNvSpPr txBox="1"/>
          <p:nvPr/>
        </p:nvSpPr>
        <p:spPr>
          <a:xfrm>
            <a:off x="5389700" y="4823198"/>
            <a:ext cx="489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4573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311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4621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5472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3323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BD7197-44FD-4B7F-9ACC-5570A6D22F15}"/>
              </a:ext>
            </a:extLst>
          </p:cNvPr>
          <p:cNvSpPr txBox="1"/>
          <p:nvPr/>
        </p:nvSpPr>
        <p:spPr>
          <a:xfrm>
            <a:off x="8189482" y="3264023"/>
            <a:ext cx="1368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Diagnosis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A3B5A6-4B24-4FB7-B991-B9D4957D398E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>
            <a:off x="8873740" y="3571800"/>
            <a:ext cx="0" cy="32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F1467FD-084F-49F8-8D6D-A4C999ADA0EA}"/>
              </a:ext>
            </a:extLst>
          </p:cNvPr>
          <p:cNvSpPr txBox="1"/>
          <p:nvPr/>
        </p:nvSpPr>
        <p:spPr>
          <a:xfrm>
            <a:off x="7993134" y="5793790"/>
            <a:ext cx="142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Procedure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D2CB985-743C-4C10-822D-F95EA4ABBE69}"/>
              </a:ext>
            </a:extLst>
          </p:cNvPr>
          <p:cNvCxnSpPr>
            <a:cxnSpLocks/>
            <a:stCxn id="37" idx="0"/>
            <a:endCxn id="42" idx="2"/>
          </p:cNvCxnSpPr>
          <p:nvPr/>
        </p:nvCxnSpPr>
        <p:spPr>
          <a:xfrm flipV="1">
            <a:off x="8705060" y="5198154"/>
            <a:ext cx="200943" cy="59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60421ED6-3176-45BB-B24D-D3F722F320CB}"/>
              </a:ext>
            </a:extLst>
          </p:cNvPr>
          <p:cNvSpPr/>
          <p:nvPr/>
        </p:nvSpPr>
        <p:spPr>
          <a:xfrm rot="10800000">
            <a:off x="8808034" y="4575696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6311BA6-0B63-40E7-83C9-A493194882C4}"/>
              </a:ext>
            </a:extLst>
          </p:cNvPr>
          <p:cNvSpPr txBox="1"/>
          <p:nvPr/>
        </p:nvSpPr>
        <p:spPr>
          <a:xfrm>
            <a:off x="8629145" y="3892937"/>
            <a:ext cx="489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43331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99812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436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43320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4019</a:t>
            </a: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1BB0A5A4-B186-49E0-B0FC-AE968B74258B}"/>
              </a:ext>
            </a:extLst>
          </p:cNvPr>
          <p:cNvSpPr/>
          <p:nvPr/>
        </p:nvSpPr>
        <p:spPr>
          <a:xfrm>
            <a:off x="8840295" y="4759713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7765926-0B6A-463D-9164-70345EC004F4}"/>
              </a:ext>
            </a:extLst>
          </p:cNvPr>
          <p:cNvSpPr txBox="1"/>
          <p:nvPr/>
        </p:nvSpPr>
        <p:spPr>
          <a:xfrm>
            <a:off x="8661408" y="4859600"/>
            <a:ext cx="48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3601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3606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FD399C2-7E4B-4F45-A520-C09B7FEDD8C5}"/>
              </a:ext>
            </a:extLst>
          </p:cNvPr>
          <p:cNvSpPr txBox="1"/>
          <p:nvPr/>
        </p:nvSpPr>
        <p:spPr>
          <a:xfrm>
            <a:off x="9629022" y="3268540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“If: 4</a:t>
            </a:r>
            <a:r>
              <a:rPr lang="en-US" altLang="zh-CN" sz="1400" b="1" i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altLang="zh-CN" sz="1400" b="1" i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Diagnosis”</a:t>
            </a:r>
            <a:endParaRPr lang="zh-CN" altLang="en-US" sz="1400" b="1" i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60E8904-AAD2-443F-9469-9014B4B1627D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10313280" y="3576317"/>
            <a:ext cx="145457" cy="32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514D0565-F983-4A47-84E4-3932B682BDC2}"/>
              </a:ext>
            </a:extLst>
          </p:cNvPr>
          <p:cNvSpPr/>
          <p:nvPr/>
        </p:nvSpPr>
        <p:spPr>
          <a:xfrm rot="10800000">
            <a:off x="10247574" y="4580213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18DF8AC-77AA-400B-9D26-CE3D0C07E532}"/>
              </a:ext>
            </a:extLst>
          </p:cNvPr>
          <p:cNvSpPr txBox="1"/>
          <p:nvPr/>
        </p:nvSpPr>
        <p:spPr>
          <a:xfrm>
            <a:off x="10068685" y="3897454"/>
            <a:ext cx="489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???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???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???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???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???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ED94E49-6866-4CC4-894A-A0341B3EAAD9}"/>
              </a:ext>
            </a:extLst>
          </p:cNvPr>
          <p:cNvSpPr/>
          <p:nvPr/>
        </p:nvSpPr>
        <p:spPr>
          <a:xfrm>
            <a:off x="9629022" y="3018177"/>
            <a:ext cx="1686066" cy="18672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7796D72-CFC4-4A25-869A-286AE51E61C6}"/>
              </a:ext>
            </a:extLst>
          </p:cNvPr>
          <p:cNvSpPr txBox="1"/>
          <p:nvPr/>
        </p:nvSpPr>
        <p:spPr>
          <a:xfrm>
            <a:off x="9234761" y="2666327"/>
            <a:ext cx="2474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we make a prediction?</a:t>
            </a:r>
            <a:endParaRPr lang="zh-CN" altLang="en-US" sz="1400" b="1" i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E7A524C-A036-45D0-A2F5-5040D31E0146}"/>
              </a:ext>
            </a:extLst>
          </p:cNvPr>
          <p:cNvSpPr/>
          <p:nvPr/>
        </p:nvSpPr>
        <p:spPr>
          <a:xfrm>
            <a:off x="828391" y="3160261"/>
            <a:ext cx="4134890" cy="31401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75FDFB-6A53-4C49-997F-116DD3BB04D1}"/>
              </a:ext>
            </a:extLst>
          </p:cNvPr>
          <p:cNvSpPr txBox="1"/>
          <p:nvPr/>
        </p:nvSpPr>
        <p:spPr>
          <a:xfrm>
            <a:off x="919526" y="3707443"/>
            <a:ext cx="237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9971: Cardiac complications</a:t>
            </a:r>
          </a:p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4400: Atherosclerosis of aorta</a:t>
            </a:r>
            <a:endParaRPr lang="zh-CN" altLang="en-US" sz="12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0B6A2C9-1A80-4C27-A849-1E9A6776F08E}"/>
              </a:ext>
            </a:extLst>
          </p:cNvPr>
          <p:cNvSpPr txBox="1"/>
          <p:nvPr/>
        </p:nvSpPr>
        <p:spPr>
          <a:xfrm>
            <a:off x="904506" y="4542254"/>
            <a:ext cx="2371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3950: Angioplasty Of Other Non-Coronary Vessel</a:t>
            </a:r>
          </a:p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3818: Endarterectomy, Lower Limb Arteries</a:t>
            </a:r>
          </a:p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9904: Transfusion Of Cells</a:t>
            </a:r>
          </a:p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0044: Procedure On Vessel Bifurcation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27534D71-05FE-4513-947A-AE5748F123A1}"/>
              </a:ext>
            </a:extLst>
          </p:cNvPr>
          <p:cNvSpPr txBox="1">
            <a:spLocks/>
          </p:cNvSpPr>
          <p:nvPr/>
        </p:nvSpPr>
        <p:spPr>
          <a:xfrm>
            <a:off x="1031473" y="1889126"/>
            <a:ext cx="10928280" cy="4015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01EAF19-5555-4DC0-92C1-6E35025CF51D}"/>
              </a:ext>
            </a:extLst>
          </p:cNvPr>
          <p:cNvSpPr txBox="1"/>
          <p:nvPr/>
        </p:nvSpPr>
        <p:spPr>
          <a:xfrm>
            <a:off x="807105" y="2213061"/>
            <a:ext cx="8959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Electronic Health Records (EHR) with diagnosis and procedure information.</a:t>
            </a:r>
          </a:p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ICD-9 codes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 different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diagnoses and treatments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51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Diagram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8B57186-09A0-4722-949F-A6BAAA02B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5518"/>
            <a:ext cx="5493817" cy="3298224"/>
          </a:xfrm>
        </p:spPr>
      </p:pic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D8344FF-2D2C-44D2-9BF3-9EBB83B6919C}"/>
                  </a:ext>
                </a:extLst>
              </p:cNvPr>
              <p:cNvSpPr txBox="1"/>
              <p:nvPr/>
            </p:nvSpPr>
            <p:spPr>
              <a:xfrm>
                <a:off x="705224" y="5103524"/>
                <a:ext cx="513939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Patients with diabetes can take insulin (X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Y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Diabetes may cause complication puffiness (X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Z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Insulin does not cause puffiness (Z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Y).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models may learn “Insulin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Puffiness”.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D8344FF-2D2C-44D2-9BF3-9EBB83B69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24" y="5103524"/>
                <a:ext cx="5139396" cy="1200329"/>
              </a:xfrm>
              <a:prstGeom prst="rect">
                <a:avLst/>
              </a:prstGeom>
              <a:blipFill>
                <a:blip r:embed="rId5"/>
                <a:stretch>
                  <a:fillRect l="-1068" t="-2538" r="-35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88F87140-DA50-4F58-95FF-08150DDC6D5F}"/>
              </a:ext>
            </a:extLst>
          </p:cNvPr>
          <p:cNvSpPr/>
          <p:nvPr/>
        </p:nvSpPr>
        <p:spPr>
          <a:xfrm>
            <a:off x="2278473" y="3926731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7A3F421-2571-4220-89E9-9E17C7888744}"/>
              </a:ext>
            </a:extLst>
          </p:cNvPr>
          <p:cNvSpPr/>
          <p:nvPr/>
        </p:nvSpPr>
        <p:spPr>
          <a:xfrm>
            <a:off x="3767908" y="2870937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Insulin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E1B0B34-97B8-41ED-AB0B-515B9DA9E17B}"/>
              </a:ext>
            </a:extLst>
          </p:cNvPr>
          <p:cNvSpPr/>
          <p:nvPr/>
        </p:nvSpPr>
        <p:spPr>
          <a:xfrm>
            <a:off x="844856" y="2870936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Puffiness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AE2D7D4-4D72-471D-A782-CC66197DCF68}"/>
              </a:ext>
            </a:extLst>
          </p:cNvPr>
          <p:cNvCxnSpPr>
            <a:stCxn id="10" idx="7"/>
            <a:endCxn id="13" idx="4"/>
          </p:cNvCxnSpPr>
          <p:nvPr/>
        </p:nvCxnSpPr>
        <p:spPr>
          <a:xfrm flipV="1">
            <a:off x="3549785" y="3634508"/>
            <a:ext cx="962841" cy="404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406B549-0AFD-4DD1-A886-6CEB75D10DA9}"/>
              </a:ext>
            </a:extLst>
          </p:cNvPr>
          <p:cNvCxnSpPr>
            <a:cxnSpLocks/>
            <a:stCxn id="10" idx="1"/>
            <a:endCxn id="14" idx="4"/>
          </p:cNvCxnSpPr>
          <p:nvPr/>
        </p:nvCxnSpPr>
        <p:spPr>
          <a:xfrm flipH="1" flipV="1">
            <a:off x="1589574" y="3634507"/>
            <a:ext cx="907022" cy="404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B66FD9F-C565-43FD-A8BB-69C44994B5EE}"/>
              </a:ext>
            </a:extLst>
          </p:cNvPr>
          <p:cNvSpPr txBox="1"/>
          <p:nvPr/>
        </p:nvSpPr>
        <p:spPr>
          <a:xfrm>
            <a:off x="1413884" y="24932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72DDE4-32DB-4982-AE27-8DE9B7C9297D}"/>
              </a:ext>
            </a:extLst>
          </p:cNvPr>
          <p:cNvSpPr txBox="1"/>
          <p:nvPr/>
        </p:nvSpPr>
        <p:spPr>
          <a:xfrm>
            <a:off x="2875410" y="35573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35BC6AC-929F-4F76-85B5-00CFAA200143}"/>
              </a:ext>
            </a:extLst>
          </p:cNvPr>
          <p:cNvSpPr txBox="1"/>
          <p:nvPr/>
        </p:nvSpPr>
        <p:spPr>
          <a:xfrm>
            <a:off x="4341037" y="25155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BAB3072-85D4-4BE0-8CD4-CA0DC50C45DA}"/>
              </a:ext>
            </a:extLst>
          </p:cNvPr>
          <p:cNvSpPr txBox="1"/>
          <p:nvPr/>
        </p:nvSpPr>
        <p:spPr>
          <a:xfrm>
            <a:off x="1287222" y="2149985"/>
            <a:ext cx="3879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case, 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Z would be spurious.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C19FB56-CDDF-44B3-8B46-C420B82E6F62}"/>
              </a:ext>
            </a:extLst>
          </p:cNvPr>
          <p:cNvCxnSpPr>
            <a:stCxn id="13" idx="2"/>
            <a:endCxn id="14" idx="6"/>
          </p:cNvCxnSpPr>
          <p:nvPr/>
        </p:nvCxnSpPr>
        <p:spPr>
          <a:xfrm flipH="1" flipV="1">
            <a:off x="2334291" y="3252722"/>
            <a:ext cx="1433617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718D02B-A479-4D5B-97FA-0D403B8FD5F1}"/>
              </a:ext>
            </a:extLst>
          </p:cNvPr>
          <p:cNvSpPr txBox="1"/>
          <p:nvPr/>
        </p:nvSpPr>
        <p:spPr>
          <a:xfrm>
            <a:off x="2924746" y="2822891"/>
            <a:ext cx="421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2311A9A-8129-4368-B679-2D0C461D5407}"/>
              </a:ext>
            </a:extLst>
          </p:cNvPr>
          <p:cNvSpPr txBox="1"/>
          <p:nvPr/>
        </p:nvSpPr>
        <p:spPr>
          <a:xfrm>
            <a:off x="7089800" y="2101030"/>
            <a:ext cx="350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X, Y, Z only denote variables.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0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内容占位符 5">
            <a:extLst>
              <a:ext uri="{FF2B5EF4-FFF2-40B4-BE49-F238E27FC236}">
                <a16:creationId xmlns:a16="http://schemas.microsoft.com/office/drawing/2014/main" id="{B91C6921-685B-448F-A2EF-13146510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5518"/>
            <a:ext cx="5493817" cy="32982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Diagram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55BA7611-0BEE-4E6F-8E4F-92EF87FC8EBB}"/>
              </a:ext>
            </a:extLst>
          </p:cNvPr>
          <p:cNvSpPr/>
          <p:nvPr/>
        </p:nvSpPr>
        <p:spPr>
          <a:xfrm>
            <a:off x="2271817" y="3926731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182BF8E-B353-4B1E-89EF-3FEEFF475917}"/>
              </a:ext>
            </a:extLst>
          </p:cNvPr>
          <p:cNvSpPr/>
          <p:nvPr/>
        </p:nvSpPr>
        <p:spPr>
          <a:xfrm>
            <a:off x="3761252" y="2870937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EAB879C-EBF8-49EF-AD8C-84056F59ED8B}"/>
              </a:ext>
            </a:extLst>
          </p:cNvPr>
          <p:cNvSpPr/>
          <p:nvPr/>
        </p:nvSpPr>
        <p:spPr>
          <a:xfrm>
            <a:off x="838200" y="2870936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Puffiness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C1069B-43CD-48DD-9E21-EFD4B1DFC6C9}"/>
              </a:ext>
            </a:extLst>
          </p:cNvPr>
          <p:cNvCxnSpPr>
            <a:stCxn id="22" idx="7"/>
            <a:endCxn id="23" idx="4"/>
          </p:cNvCxnSpPr>
          <p:nvPr/>
        </p:nvCxnSpPr>
        <p:spPr>
          <a:xfrm flipV="1">
            <a:off x="3543129" y="3634508"/>
            <a:ext cx="962841" cy="404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1426C9D-A688-4F38-A79F-19CF45B35D87}"/>
              </a:ext>
            </a:extLst>
          </p:cNvPr>
          <p:cNvCxnSpPr>
            <a:cxnSpLocks/>
            <a:stCxn id="22" idx="1"/>
            <a:endCxn id="24" idx="4"/>
          </p:cNvCxnSpPr>
          <p:nvPr/>
        </p:nvCxnSpPr>
        <p:spPr>
          <a:xfrm flipH="1" flipV="1">
            <a:off x="1582918" y="3634507"/>
            <a:ext cx="907022" cy="404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BAC6B48-9595-410D-BC9D-8F7EA83BC9A4}"/>
              </a:ext>
            </a:extLst>
          </p:cNvPr>
          <p:cNvSpPr txBox="1"/>
          <p:nvPr/>
        </p:nvSpPr>
        <p:spPr>
          <a:xfrm>
            <a:off x="714545" y="5092534"/>
            <a:ext cx="5024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Z is causal and stable in various environments.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X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Y change (distribution shift),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statistical models may not generalize well.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3B4937-9F80-4936-B2EA-39C762D848BE}"/>
              </a:ext>
            </a:extLst>
          </p:cNvPr>
          <p:cNvSpPr txBox="1"/>
          <p:nvPr/>
        </p:nvSpPr>
        <p:spPr>
          <a:xfrm>
            <a:off x="1413884" y="24932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A1F3CB-19F2-4CC7-8B3E-1180BA52AA7E}"/>
              </a:ext>
            </a:extLst>
          </p:cNvPr>
          <p:cNvSpPr txBox="1"/>
          <p:nvPr/>
        </p:nvSpPr>
        <p:spPr>
          <a:xfrm>
            <a:off x="2875410" y="35573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32E620-7E77-43D4-B846-84E6C4FC08AA}"/>
              </a:ext>
            </a:extLst>
          </p:cNvPr>
          <p:cNvSpPr txBox="1"/>
          <p:nvPr/>
        </p:nvSpPr>
        <p:spPr>
          <a:xfrm>
            <a:off x="4341037" y="25155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FC23D92-621C-4819-A7E9-F6310F6E35BA}"/>
              </a:ext>
            </a:extLst>
          </p:cNvPr>
          <p:cNvSpPr/>
          <p:nvPr/>
        </p:nvSpPr>
        <p:spPr>
          <a:xfrm>
            <a:off x="4651912" y="4258811"/>
            <a:ext cx="2059973" cy="763571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Insurance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5323163-F4F2-438D-B2DD-0475BB9B1F69}"/>
              </a:ext>
            </a:extLst>
          </p:cNvPr>
          <p:cNvCxnSpPr>
            <a:cxnSpLocks/>
            <a:stCxn id="30" idx="0"/>
            <a:endCxn id="23" idx="5"/>
          </p:cNvCxnSpPr>
          <p:nvPr/>
        </p:nvCxnSpPr>
        <p:spPr>
          <a:xfrm flipH="1" flipV="1">
            <a:off x="5032564" y="3522686"/>
            <a:ext cx="649335" cy="736125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81DDF-CC48-4CD9-B8F6-B6E6DDDBEB91}"/>
              </a:ext>
            </a:extLst>
          </p:cNvPr>
          <p:cNvSpPr txBox="1"/>
          <p:nvPr/>
        </p:nvSpPr>
        <p:spPr>
          <a:xfrm>
            <a:off x="1242612" y="2122379"/>
            <a:ext cx="3547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Spurious 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Z cannot generalize.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2869A65-A59B-4CAB-BB9E-9B2926D042A3}"/>
              </a:ext>
            </a:extLst>
          </p:cNvPr>
          <p:cNvCxnSpPr/>
          <p:nvPr/>
        </p:nvCxnSpPr>
        <p:spPr>
          <a:xfrm flipH="1" flipV="1">
            <a:off x="2334291" y="3252722"/>
            <a:ext cx="1433617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35C4524-6C25-4591-8C50-676C0554B42A}"/>
              </a:ext>
            </a:extLst>
          </p:cNvPr>
          <p:cNvSpPr txBox="1"/>
          <p:nvPr/>
        </p:nvSpPr>
        <p:spPr>
          <a:xfrm>
            <a:off x="2924746" y="2822891"/>
            <a:ext cx="421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7628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5736</TotalTime>
  <Words>1223</Words>
  <Application>Microsoft Office PowerPoint</Application>
  <PresentationFormat>宽屏</PresentationFormat>
  <Paragraphs>252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Encode Sans Normal Black</vt:lpstr>
      <vt:lpstr>Lucida Grande</vt:lpstr>
      <vt:lpstr>等线</vt:lpstr>
      <vt:lpstr>等线 Light</vt:lpstr>
      <vt:lpstr>Arial</vt:lpstr>
      <vt:lpstr>Cambria Math</vt:lpstr>
      <vt:lpstr>Open Sans</vt:lpstr>
      <vt:lpstr>Times New Roman</vt:lpstr>
      <vt:lpstr>Office 主题​​</vt:lpstr>
      <vt:lpstr>Hi, I am Yingtao. </vt:lpstr>
      <vt:lpstr>Stable Learning for AI Health - Preliminary</vt:lpstr>
      <vt:lpstr>Some Backgrounds on Causal Inference</vt:lpstr>
      <vt:lpstr>Some Backgrounds on Causal Inference</vt:lpstr>
      <vt:lpstr>Some Backgrounds on OOD</vt:lpstr>
      <vt:lpstr>Stable Learning as Causation + OOD </vt:lpstr>
      <vt:lpstr>Diagnoses Prediction based on EHR</vt:lpstr>
      <vt:lpstr>Causal Diagram on EHR</vt:lpstr>
      <vt:lpstr>Causal Diagram on EHR</vt:lpstr>
      <vt:lpstr>Stable Learning on EHR</vt:lpstr>
      <vt:lpstr>Stable Learning on EHR</vt:lpstr>
      <vt:lpstr>What is HSIC?</vt:lpstr>
      <vt:lpstr>The computation of HSIC</vt:lpstr>
      <vt:lpstr>The computation of HSIC</vt:lpstr>
      <vt:lpstr>The computation of HSIC</vt:lpstr>
      <vt:lpstr>The computation of HSIC</vt:lpstr>
      <vt:lpstr>The computation of HSIC</vt:lpstr>
      <vt:lpstr>Stable Learning on EHR</vt:lpstr>
      <vt:lpstr>Stable Learning on EHR</vt:lpstr>
      <vt:lpstr>Stable Learning on EHR</vt:lpstr>
      <vt:lpstr>Stable Learning on EHR</vt:lpstr>
      <vt:lpstr>Recap on Stable Learning</vt:lpstr>
      <vt:lpstr>Recap on Stable Learning</vt:lpstr>
      <vt:lpstr>Experimental Datasets &amp; Baselines on EHR</vt:lpstr>
      <vt:lpstr>Experimental Setting on EHR</vt:lpstr>
      <vt:lpstr>Experimental Results on EHR</vt:lpstr>
      <vt:lpstr>Experimental Results on EHR</vt:lpstr>
      <vt:lpstr>Experimental Results on EHR</vt:lpstr>
      <vt:lpstr>Experimental Results on EHR</vt:lpstr>
      <vt:lpstr>DESMIL - Stable Learning for RecSys</vt:lpstr>
      <vt:lpstr>DESMIL - Stable Learning for RecSys</vt:lpstr>
      <vt:lpstr>Addendum - Stable Learning for RecSys</vt:lpstr>
      <vt:lpstr>Addendum - Stable Learning for RecSys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Yingtao Luo</dc:title>
  <dc:creator>yl3851</dc:creator>
  <cp:lastModifiedBy>yl3851</cp:lastModifiedBy>
  <cp:revision>173</cp:revision>
  <dcterms:created xsi:type="dcterms:W3CDTF">2022-02-12T09:55:36Z</dcterms:created>
  <dcterms:modified xsi:type="dcterms:W3CDTF">2022-02-22T09:33:31Z</dcterms:modified>
</cp:coreProperties>
</file>